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90"/>
      </p:cViewPr>
      <p:guideLst>
        <p:guide orient="horz" pos="2160"/>
        <p:guide pos="2880"/>
      </p:guideLst>
    </p:cSldViewPr>
  </p:slideViewPr>
  <p:notesTextViewPr>
    <p:cViewPr>
      <p:scale>
        <a:sx n="1" d="1"/>
        <a:sy n="1" d="1"/>
      </p:scale>
      <p:origin x="0" y="612"/>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E5A6D1-6B09-47B3-B221-36DC15DB3CE5}" type="datetimeFigureOut">
              <a:rPr lang="en-US" smtClean="0"/>
              <a:t>5/8/2012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4FC502-44C7-48BF-A698-1ACF28B3240F}" type="slidenum">
              <a:rPr lang="en-US" smtClean="0"/>
              <a:t>‹#›</a:t>
            </a:fld>
            <a:endParaRPr lang="en-US"/>
          </a:p>
        </p:txBody>
      </p:sp>
    </p:spTree>
    <p:extLst>
      <p:ext uri="{BB962C8B-B14F-4D97-AF65-F5344CB8AC3E}">
        <p14:creationId xmlns:p14="http://schemas.microsoft.com/office/powerpoint/2010/main" val="418297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marylandlearninglinks.org/1022"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Imagine that you are preparing dinner for a large gathering of friends and family. You decide to serve a one-dish entrée to everyone. Once your guests arrive, though, some of them are not pleased with the dinner you have prepared: the children think it looks weird; someone else has a food allergy to one of the ingredients; and the vegetarians are dismayed by all the meat in the dish. You want to please everyone and give them what they want, so you hurriedly prepare some macaroni and cheese for the children, a salad for the vegetarians and something dairy-free for your allergic uncle. Things are a little hectic at your dinner party and no one is really happy with how it turns out (especially you).</a:t>
            </a:r>
          </a:p>
          <a:p>
            <a:r>
              <a:rPr lang="en-US" dirty="0" smtClean="0"/>
              <a:t/>
            </a:r>
            <a:br>
              <a:rPr lang="en-US" dirty="0" smtClean="0"/>
            </a:br>
            <a:r>
              <a:rPr lang="en-US" dirty="0" smtClean="0"/>
              <a:t>Now imagine the same scenario, only this time you have taken into account the differences among your guests’ eating habits ahead of time. You have solicited input from all of your guests long before the dinner and prepared a range of dishes that is likely to please everyone. They all find something that they like at your table, no one feels left out and no one feels fussed over because you had to leave the party and make a special plate for them. You have designed the meal so that it will be a good fit for everyone.</a:t>
            </a:r>
            <a:br>
              <a:rPr lang="en-US" dirty="0" smtClean="0"/>
            </a:br>
            <a:r>
              <a:rPr lang="en-US" dirty="0" smtClean="0"/>
              <a:t/>
            </a:r>
            <a:br>
              <a:rPr lang="en-US" dirty="0" smtClean="0"/>
            </a:br>
            <a:r>
              <a:rPr lang="en-US" dirty="0" smtClean="0"/>
              <a:t>This is not an exact metaphor for UDL (cooking and eating are, of course, different from teaching and learning), but it does get to the essence of some of UDL’s building blocks. As you learn about UDL, keep the following keywords front and center in your mind: “flexible,” “alternatives,” “choices,” “anticipate” and “proactive.” </a:t>
            </a:r>
          </a:p>
          <a:p>
            <a:endParaRPr lang="en-US" dirty="0"/>
          </a:p>
        </p:txBody>
      </p:sp>
      <p:sp>
        <p:nvSpPr>
          <p:cNvPr id="4" name="Slide Number Placeholder 3"/>
          <p:cNvSpPr>
            <a:spLocks noGrp="1"/>
          </p:cNvSpPr>
          <p:nvPr>
            <p:ph type="sldNum" sz="quarter" idx="10"/>
          </p:nvPr>
        </p:nvSpPr>
        <p:spPr/>
        <p:txBody>
          <a:bodyPr/>
          <a:lstStyle/>
          <a:p>
            <a:fld id="{304FC502-44C7-48BF-A698-1ACF28B3240F}" type="slidenum">
              <a:rPr lang="en-US" smtClean="0"/>
              <a:t>3</a:t>
            </a:fld>
            <a:endParaRPr lang="en-US"/>
          </a:p>
        </p:txBody>
      </p:sp>
    </p:spTree>
    <p:extLst>
      <p:ext uri="{BB962C8B-B14F-4D97-AF65-F5344CB8AC3E}">
        <p14:creationId xmlns:p14="http://schemas.microsoft.com/office/powerpoint/2010/main" val="42339438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Mace explained it, universal design would “consider the needs of the broadest possible range of users </a:t>
            </a:r>
            <a:r>
              <a:rPr lang="en-US" i="1" dirty="0" smtClean="0"/>
              <a:t>from the beginning</a:t>
            </a:r>
            <a:r>
              <a:rPr lang="en-US" dirty="0" smtClean="0"/>
              <a:t>." The idea was that products, buildings and environments would not need to be retrofitted after the fact (say, by adding a wheelchair ramp to an existing office building), but would, from conception, be developed to be accessible to everyone (wheelchair access would be a part of a building’s original design). According to Mace, architects and product developers should adapt to the people they mean to serve, rather than forcing those people to adapt to their environments and products.</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 Mace explained it, universal design would “consider the needs of the broadest possible range of users </a:t>
            </a:r>
            <a:r>
              <a:rPr lang="en-US" i="1" dirty="0" smtClean="0"/>
              <a:t>from the beginning</a:t>
            </a:r>
            <a:r>
              <a:rPr lang="en-US" dirty="0" smtClean="0"/>
              <a:t>." The idea was that products, buildings and environments would not need to be retrofitted after the fact (say, by adding a wheelchair ramp to an existing office building), but would, from conception, be developed to be accessible to everyone (wheelchair access would be a part of a building’s original design). According to Mace, architects and product developers should adapt to the people they mean to serve, rather than forcing those people to adapt to their environments and products.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Two common examples of universal design are curb cuts and closed captioning of television. Curb cuts were originally built into sidewalks to provide easier access for wheelchair users, and closed captioning was first developed so people with hearing difficulties could access television. Both of these examples of universal design have helped the people they were meant to help. The surprise of universal design in each of these cases, though, is that it has also proven to be useful to </a:t>
            </a:r>
            <a:r>
              <a:rPr lang="en-US" i="1" dirty="0" smtClean="0"/>
              <a:t>other </a:t>
            </a:r>
            <a:r>
              <a:rPr lang="en-US" dirty="0" smtClean="0"/>
              <a:t>people. For instance, curb cuts are used by many people including bicyclists, skaters and parents pushing strollers. Closed captioning has been useful for those who want to watch television in health clubs and noisy restaurants. Closed captioning is also beneficial for people who are trying to learn the English language by watching television. Therefore, universal design has been shown to be a good thing for </a:t>
            </a:r>
            <a:r>
              <a:rPr lang="en-US" i="1" dirty="0" smtClean="0"/>
              <a:t>everyone</a:t>
            </a:r>
            <a:r>
              <a:rPr lang="en-US" dirty="0" smtClean="0"/>
              <a:t>.</a:t>
            </a:r>
          </a:p>
          <a:p>
            <a:endParaRPr lang="en-US" dirty="0"/>
          </a:p>
        </p:txBody>
      </p:sp>
      <p:sp>
        <p:nvSpPr>
          <p:cNvPr id="4" name="Slide Number Placeholder 3"/>
          <p:cNvSpPr>
            <a:spLocks noGrp="1"/>
          </p:cNvSpPr>
          <p:nvPr>
            <p:ph type="sldNum" sz="quarter" idx="10"/>
          </p:nvPr>
        </p:nvSpPr>
        <p:spPr/>
        <p:txBody>
          <a:bodyPr/>
          <a:lstStyle/>
          <a:p>
            <a:fld id="{304FC502-44C7-48BF-A698-1ACF28B3240F}" type="slidenum">
              <a:rPr lang="en-US" smtClean="0"/>
              <a:t>5</a:t>
            </a:fld>
            <a:endParaRPr lang="en-US"/>
          </a:p>
        </p:txBody>
      </p:sp>
    </p:spTree>
    <p:extLst>
      <p:ext uri="{BB962C8B-B14F-4D97-AF65-F5344CB8AC3E}">
        <p14:creationId xmlns:p14="http://schemas.microsoft.com/office/powerpoint/2010/main" val="2969687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CAST researchers discovered that everyone – non-disabled and disabled alike – exhibits differences in the way each of these networks function. It turns out that the activity in these networks is actually as unique as each person’s fingerprints. And that means that there is no such thing as a “typical learner” and that any kind of “one-size-fits-all” educational approach does not reach all learners.</a:t>
            </a:r>
          </a:p>
          <a:p>
            <a:r>
              <a:rPr lang="en-US" dirty="0" smtClean="0"/>
              <a:t>UDL was developed in response to this. It does not ask the diverse learners in every classroom to adjust to the curriculum. Instead, UDL asks that the curriculum be designed to address the diversity of the learners to whom it will be presented.  It addresses the differences among learners based on the three brain networks. And it uses “many sizes” rather than “one-size”:</a:t>
            </a:r>
            <a:br>
              <a:rPr lang="en-US" dirty="0" smtClean="0"/>
            </a:br>
            <a:endParaRPr lang="en-US" dirty="0" smtClean="0"/>
          </a:p>
          <a:p>
            <a:endParaRPr lang="en-US" dirty="0"/>
          </a:p>
        </p:txBody>
      </p:sp>
      <p:sp>
        <p:nvSpPr>
          <p:cNvPr id="4" name="Slide Number Placeholder 3"/>
          <p:cNvSpPr>
            <a:spLocks noGrp="1"/>
          </p:cNvSpPr>
          <p:nvPr>
            <p:ph type="sldNum" sz="quarter" idx="10"/>
          </p:nvPr>
        </p:nvSpPr>
        <p:spPr/>
        <p:txBody>
          <a:bodyPr/>
          <a:lstStyle/>
          <a:p>
            <a:fld id="{304FC502-44C7-48BF-A698-1ACF28B3240F}" type="slidenum">
              <a:rPr lang="en-US" smtClean="0"/>
              <a:t>6</a:t>
            </a:fld>
            <a:endParaRPr lang="en-US"/>
          </a:p>
        </p:txBody>
      </p:sp>
    </p:spTree>
    <p:extLst>
      <p:ext uri="{BB962C8B-B14F-4D97-AF65-F5344CB8AC3E}">
        <p14:creationId xmlns:p14="http://schemas.microsoft.com/office/powerpoint/2010/main" val="1260692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Recognition Provide </a:t>
            </a:r>
            <a:r>
              <a:rPr lang="en-US" b="1" dirty="0" smtClean="0"/>
              <a:t>multiple and flexible means of presenting what is to be learned (representation)</a:t>
            </a:r>
            <a:r>
              <a:rPr lang="en-US" dirty="0" smtClean="0"/>
              <a:t> so that all students will be able to access the content of the curriculum; e.g., some students may read the textbook, while others use a digital version of the text that includes text-to-speech software</a:t>
            </a:r>
          </a:p>
          <a:p>
            <a:r>
              <a:rPr lang="en-US" dirty="0" smtClean="0"/>
              <a:t>Strategic--Provide </a:t>
            </a:r>
            <a:r>
              <a:rPr lang="en-US" b="1" dirty="0" smtClean="0"/>
              <a:t>multiple and flexible means of action and expression</a:t>
            </a:r>
            <a:r>
              <a:rPr lang="en-US" dirty="0" smtClean="0"/>
              <a:t> so that all students will be able to demonstrate what they have learned; e.g., some students write a paper on a topic, while others give an oral presentation</a:t>
            </a:r>
          </a:p>
          <a:p>
            <a:r>
              <a:rPr lang="en-US" dirty="0" smtClean="0"/>
              <a:t>Affective-Provide </a:t>
            </a:r>
            <a:r>
              <a:rPr lang="en-US" b="1" dirty="0" smtClean="0"/>
              <a:t>multiple and flexible means of engaging the learner in what is to be learned</a:t>
            </a:r>
            <a:r>
              <a:rPr lang="en-US" dirty="0" smtClean="0"/>
              <a:t> so that all students will be motivated to learn; e.g., some students work on a project individually, while others, who are more stimulated by collaboration, work in teams</a:t>
            </a:r>
            <a:endParaRPr lang="en-US" dirty="0"/>
          </a:p>
        </p:txBody>
      </p:sp>
      <p:sp>
        <p:nvSpPr>
          <p:cNvPr id="4" name="Slide Number Placeholder 3"/>
          <p:cNvSpPr>
            <a:spLocks noGrp="1"/>
          </p:cNvSpPr>
          <p:nvPr>
            <p:ph type="sldNum" sz="quarter" idx="10"/>
          </p:nvPr>
        </p:nvSpPr>
        <p:spPr/>
        <p:txBody>
          <a:bodyPr/>
          <a:lstStyle/>
          <a:p>
            <a:fld id="{304FC502-44C7-48BF-A698-1ACF28B3240F}" type="slidenum">
              <a:rPr lang="en-US" smtClean="0"/>
              <a:t>7</a:t>
            </a:fld>
            <a:endParaRPr lang="en-US"/>
          </a:p>
        </p:txBody>
      </p:sp>
    </p:spTree>
    <p:extLst>
      <p:ext uri="{BB962C8B-B14F-4D97-AF65-F5344CB8AC3E}">
        <p14:creationId xmlns:p14="http://schemas.microsoft.com/office/powerpoint/2010/main" val="352605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Digital technology can be extremely helpful in implementing UDL principles. It is more flexible than traditional print textbooks, and gives educators and students more options for teaching and learning. However, you can still use many of the principles of UDL even if you do not have access to digital resources. Ultimately, UDL is more of a philosophical mindset to promote learning for all students than an approach relying on particular technologies. Every teacher can help his or her students by including some aspects of UDL in the diverse classrooms of the 21st century. For more information on the tools – digital and otherwise – that you can use to do this, check out our </a:t>
            </a:r>
            <a:r>
              <a:rPr lang="en-US" dirty="0" smtClean="0">
                <a:hlinkClick r:id="rId3" action="ppaction://hlinkfile"/>
              </a:rPr>
              <a:t>UDL resources</a:t>
            </a:r>
            <a:r>
              <a:rPr lang="en-US" dirty="0" smtClean="0"/>
              <a:t>.</a:t>
            </a:r>
          </a:p>
          <a:p>
            <a:r>
              <a:rPr lang="en-US" smtClean="0"/>
              <a:t>http://udlwheel.mdonlinegrants.org/</a:t>
            </a:r>
          </a:p>
          <a:p>
            <a:endParaRPr lang="en-US" dirty="0"/>
          </a:p>
        </p:txBody>
      </p:sp>
      <p:sp>
        <p:nvSpPr>
          <p:cNvPr id="4" name="Slide Number Placeholder 3"/>
          <p:cNvSpPr>
            <a:spLocks noGrp="1"/>
          </p:cNvSpPr>
          <p:nvPr>
            <p:ph type="sldNum" sz="quarter" idx="10"/>
          </p:nvPr>
        </p:nvSpPr>
        <p:spPr/>
        <p:txBody>
          <a:bodyPr/>
          <a:lstStyle/>
          <a:p>
            <a:fld id="{304FC502-44C7-48BF-A698-1ACF28B3240F}" type="slidenum">
              <a:rPr lang="en-US" smtClean="0"/>
              <a:t>9</a:t>
            </a:fld>
            <a:endParaRPr lang="en-US"/>
          </a:p>
        </p:txBody>
      </p:sp>
    </p:spTree>
    <p:extLst>
      <p:ext uri="{BB962C8B-B14F-4D97-AF65-F5344CB8AC3E}">
        <p14:creationId xmlns:p14="http://schemas.microsoft.com/office/powerpoint/2010/main" val="4185163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A71363C-FA9F-4771-9CD7-86462CFFBC93}" type="datetimeFigureOut">
              <a:rPr lang="en-US" smtClean="0"/>
              <a:t>5/8/2012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E6CC8D-B885-4564-B20C-5EF33A781688}" type="slidenum">
              <a:rPr lang="en-US" smtClean="0"/>
              <a:t>‹#›</a:t>
            </a:fld>
            <a:endParaRPr lang="en-US"/>
          </a:p>
        </p:txBody>
      </p:sp>
    </p:spTree>
    <p:extLst>
      <p:ext uri="{BB962C8B-B14F-4D97-AF65-F5344CB8AC3E}">
        <p14:creationId xmlns:p14="http://schemas.microsoft.com/office/powerpoint/2010/main" val="7158705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71363C-FA9F-4771-9CD7-86462CFFBC93}" type="datetimeFigureOut">
              <a:rPr lang="en-US" smtClean="0"/>
              <a:t>5/8/2012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E6CC8D-B885-4564-B20C-5EF33A781688}" type="slidenum">
              <a:rPr lang="en-US" smtClean="0"/>
              <a:t>‹#›</a:t>
            </a:fld>
            <a:endParaRPr lang="en-US"/>
          </a:p>
        </p:txBody>
      </p:sp>
    </p:spTree>
    <p:extLst>
      <p:ext uri="{BB962C8B-B14F-4D97-AF65-F5344CB8AC3E}">
        <p14:creationId xmlns:p14="http://schemas.microsoft.com/office/powerpoint/2010/main" val="373624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71363C-FA9F-4771-9CD7-86462CFFBC93}" type="datetimeFigureOut">
              <a:rPr lang="en-US" smtClean="0"/>
              <a:t>5/8/2012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E6CC8D-B885-4564-B20C-5EF33A781688}" type="slidenum">
              <a:rPr lang="en-US" smtClean="0"/>
              <a:t>‹#›</a:t>
            </a:fld>
            <a:endParaRPr lang="en-US"/>
          </a:p>
        </p:txBody>
      </p:sp>
    </p:spTree>
    <p:extLst>
      <p:ext uri="{BB962C8B-B14F-4D97-AF65-F5344CB8AC3E}">
        <p14:creationId xmlns:p14="http://schemas.microsoft.com/office/powerpoint/2010/main" val="15435445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71363C-FA9F-4771-9CD7-86462CFFBC93}" type="datetimeFigureOut">
              <a:rPr lang="en-US" smtClean="0"/>
              <a:t>5/8/2012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E6CC8D-B885-4564-B20C-5EF33A781688}" type="slidenum">
              <a:rPr lang="en-US" smtClean="0"/>
              <a:t>‹#›</a:t>
            </a:fld>
            <a:endParaRPr lang="en-US"/>
          </a:p>
        </p:txBody>
      </p:sp>
    </p:spTree>
    <p:extLst>
      <p:ext uri="{BB962C8B-B14F-4D97-AF65-F5344CB8AC3E}">
        <p14:creationId xmlns:p14="http://schemas.microsoft.com/office/powerpoint/2010/main" val="41737821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71363C-FA9F-4771-9CD7-86462CFFBC93}" type="datetimeFigureOut">
              <a:rPr lang="en-US" smtClean="0"/>
              <a:t>5/8/2012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E6CC8D-B885-4564-B20C-5EF33A781688}" type="slidenum">
              <a:rPr lang="en-US" smtClean="0"/>
              <a:t>‹#›</a:t>
            </a:fld>
            <a:endParaRPr lang="en-US"/>
          </a:p>
        </p:txBody>
      </p:sp>
    </p:spTree>
    <p:extLst>
      <p:ext uri="{BB962C8B-B14F-4D97-AF65-F5344CB8AC3E}">
        <p14:creationId xmlns:p14="http://schemas.microsoft.com/office/powerpoint/2010/main" val="479035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A71363C-FA9F-4771-9CD7-86462CFFBC93}" type="datetimeFigureOut">
              <a:rPr lang="en-US" smtClean="0"/>
              <a:t>5/8/2012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E6CC8D-B885-4564-B20C-5EF33A781688}" type="slidenum">
              <a:rPr lang="en-US" smtClean="0"/>
              <a:t>‹#›</a:t>
            </a:fld>
            <a:endParaRPr lang="en-US"/>
          </a:p>
        </p:txBody>
      </p:sp>
    </p:spTree>
    <p:extLst>
      <p:ext uri="{BB962C8B-B14F-4D97-AF65-F5344CB8AC3E}">
        <p14:creationId xmlns:p14="http://schemas.microsoft.com/office/powerpoint/2010/main" val="1115624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A71363C-FA9F-4771-9CD7-86462CFFBC93}" type="datetimeFigureOut">
              <a:rPr lang="en-US" smtClean="0"/>
              <a:t>5/8/2012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E6CC8D-B885-4564-B20C-5EF33A781688}" type="slidenum">
              <a:rPr lang="en-US" smtClean="0"/>
              <a:t>‹#›</a:t>
            </a:fld>
            <a:endParaRPr lang="en-US"/>
          </a:p>
        </p:txBody>
      </p:sp>
    </p:spTree>
    <p:extLst>
      <p:ext uri="{BB962C8B-B14F-4D97-AF65-F5344CB8AC3E}">
        <p14:creationId xmlns:p14="http://schemas.microsoft.com/office/powerpoint/2010/main" val="905417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A71363C-FA9F-4771-9CD7-86462CFFBC93}" type="datetimeFigureOut">
              <a:rPr lang="en-US" smtClean="0"/>
              <a:t>5/8/2012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E6CC8D-B885-4564-B20C-5EF33A781688}" type="slidenum">
              <a:rPr lang="en-US" smtClean="0"/>
              <a:t>‹#›</a:t>
            </a:fld>
            <a:endParaRPr lang="en-US"/>
          </a:p>
        </p:txBody>
      </p:sp>
    </p:spTree>
    <p:extLst>
      <p:ext uri="{BB962C8B-B14F-4D97-AF65-F5344CB8AC3E}">
        <p14:creationId xmlns:p14="http://schemas.microsoft.com/office/powerpoint/2010/main" val="517238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71363C-FA9F-4771-9CD7-86462CFFBC93}" type="datetimeFigureOut">
              <a:rPr lang="en-US" smtClean="0"/>
              <a:t>5/8/2012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E6CC8D-B885-4564-B20C-5EF33A781688}" type="slidenum">
              <a:rPr lang="en-US" smtClean="0"/>
              <a:t>‹#›</a:t>
            </a:fld>
            <a:endParaRPr lang="en-US"/>
          </a:p>
        </p:txBody>
      </p:sp>
    </p:spTree>
    <p:extLst>
      <p:ext uri="{BB962C8B-B14F-4D97-AF65-F5344CB8AC3E}">
        <p14:creationId xmlns:p14="http://schemas.microsoft.com/office/powerpoint/2010/main" val="26139977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71363C-FA9F-4771-9CD7-86462CFFBC93}" type="datetimeFigureOut">
              <a:rPr lang="en-US" smtClean="0"/>
              <a:t>5/8/2012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E6CC8D-B885-4564-B20C-5EF33A781688}" type="slidenum">
              <a:rPr lang="en-US" smtClean="0"/>
              <a:t>‹#›</a:t>
            </a:fld>
            <a:endParaRPr lang="en-US"/>
          </a:p>
        </p:txBody>
      </p:sp>
    </p:spTree>
    <p:extLst>
      <p:ext uri="{BB962C8B-B14F-4D97-AF65-F5344CB8AC3E}">
        <p14:creationId xmlns:p14="http://schemas.microsoft.com/office/powerpoint/2010/main" val="2289396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71363C-FA9F-4771-9CD7-86462CFFBC93}" type="datetimeFigureOut">
              <a:rPr lang="en-US" smtClean="0"/>
              <a:t>5/8/2012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E6CC8D-B885-4564-B20C-5EF33A781688}" type="slidenum">
              <a:rPr lang="en-US" smtClean="0"/>
              <a:t>‹#›</a:t>
            </a:fld>
            <a:endParaRPr lang="en-US"/>
          </a:p>
        </p:txBody>
      </p:sp>
    </p:spTree>
    <p:extLst>
      <p:ext uri="{BB962C8B-B14F-4D97-AF65-F5344CB8AC3E}">
        <p14:creationId xmlns:p14="http://schemas.microsoft.com/office/powerpoint/2010/main" val="11307948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71363C-FA9F-4771-9CD7-86462CFFBC93}" type="datetimeFigureOut">
              <a:rPr lang="en-US" smtClean="0"/>
              <a:t>5/8/2012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E6CC8D-B885-4564-B20C-5EF33A781688}" type="slidenum">
              <a:rPr lang="en-US" smtClean="0"/>
              <a:t>‹#›</a:t>
            </a:fld>
            <a:endParaRPr lang="en-US"/>
          </a:p>
        </p:txBody>
      </p:sp>
    </p:spTree>
    <p:extLst>
      <p:ext uri="{BB962C8B-B14F-4D97-AF65-F5344CB8AC3E}">
        <p14:creationId xmlns:p14="http://schemas.microsoft.com/office/powerpoint/2010/main" val="7585076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marylandlearninglinks.org/3816"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9600" dirty="0" smtClean="0"/>
              <a:t>U</a:t>
            </a:r>
            <a:r>
              <a:rPr lang="en-US" dirty="0" smtClean="0"/>
              <a:t>niversal </a:t>
            </a:r>
            <a:r>
              <a:rPr lang="en-US" sz="10700" dirty="0" smtClean="0"/>
              <a:t>D</a:t>
            </a:r>
            <a:r>
              <a:rPr lang="en-US" dirty="0" smtClean="0"/>
              <a:t>esign for </a:t>
            </a:r>
            <a:r>
              <a:rPr lang="en-US" sz="10700" dirty="0" smtClean="0"/>
              <a:t>L</a:t>
            </a:r>
            <a:r>
              <a:rPr lang="en-US" dirty="0" smtClean="0"/>
              <a:t>earning</a:t>
            </a:r>
            <a:endParaRPr lang="en-US" dirty="0"/>
          </a:p>
        </p:txBody>
      </p:sp>
      <p:sp>
        <p:nvSpPr>
          <p:cNvPr id="3" name="Subtitle 2"/>
          <p:cNvSpPr>
            <a:spLocks noGrp="1"/>
          </p:cNvSpPr>
          <p:nvPr>
            <p:ph type="subTitle" idx="1"/>
          </p:nvPr>
        </p:nvSpPr>
        <p:spPr/>
        <p:txBody>
          <a:bodyPr/>
          <a:lstStyle/>
          <a:p>
            <a:r>
              <a:rPr lang="en-US" dirty="0" smtClean="0">
                <a:solidFill>
                  <a:srgbClr val="0070C0"/>
                </a:solidFill>
              </a:rPr>
              <a:t>What is it and how can it help you reach all of the students in your </a:t>
            </a:r>
          </a:p>
          <a:p>
            <a:r>
              <a:rPr lang="en-US" dirty="0" smtClean="0">
                <a:solidFill>
                  <a:srgbClr val="0070C0"/>
                </a:solidFill>
              </a:rPr>
              <a:t>co-taught classroom?</a:t>
            </a:r>
            <a:endParaRPr lang="en-US" dirty="0">
              <a:solidFill>
                <a:srgbClr val="0070C0"/>
              </a:solidFill>
            </a:endParaRPr>
          </a:p>
        </p:txBody>
      </p:sp>
    </p:spTree>
    <p:extLst>
      <p:ext uri="{BB962C8B-B14F-4D97-AF65-F5344CB8AC3E}">
        <p14:creationId xmlns:p14="http://schemas.microsoft.com/office/powerpoint/2010/main" val="35148523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Interactive Activity</a:t>
            </a:r>
            <a:endParaRPr lang="en-US" dirty="0"/>
          </a:p>
        </p:txBody>
      </p:sp>
      <p:sp>
        <p:nvSpPr>
          <p:cNvPr id="3" name="Content Placeholder 2"/>
          <p:cNvSpPr>
            <a:spLocks noGrp="1"/>
          </p:cNvSpPr>
          <p:nvPr>
            <p:ph idx="1"/>
          </p:nvPr>
        </p:nvSpPr>
        <p:spPr/>
        <p:txBody>
          <a:bodyPr>
            <a:normAutofit fontScale="92500"/>
          </a:bodyPr>
          <a:lstStyle/>
          <a:p>
            <a:r>
              <a:rPr lang="en-US" dirty="0" smtClean="0"/>
              <a:t>Objective:</a:t>
            </a:r>
          </a:p>
          <a:p>
            <a:pPr lvl="1"/>
            <a:r>
              <a:rPr lang="en-US" dirty="0" smtClean="0"/>
              <a:t>To explore the UDL interactive and consider ways to use it with your co-teacher or other colleagues to help increase understanding and the use of the Universal Design for Learning Principles</a:t>
            </a:r>
          </a:p>
          <a:p>
            <a:pPr lvl="1"/>
            <a:endParaRPr lang="en-US" dirty="0"/>
          </a:p>
          <a:p>
            <a:pPr marL="457200" lvl="1" indent="0" algn="ctr">
              <a:buNone/>
            </a:pPr>
            <a:r>
              <a:rPr lang="en-US" dirty="0" smtClean="0">
                <a:hlinkClick r:id="rId2"/>
              </a:rPr>
              <a:t>http://marylandlearninglinks.org/3816</a:t>
            </a:r>
            <a:endParaRPr lang="en-US" dirty="0" smtClean="0"/>
          </a:p>
          <a:p>
            <a:pPr marL="457200" lvl="1" indent="0">
              <a:buNone/>
            </a:pPr>
            <a:r>
              <a:rPr lang="en-US" b="1" dirty="0" smtClean="0"/>
              <a:t>As you work through this at the appropriate level,  think about how you might use the UDL Interactive in your work with others (colleagues, parents, students).</a:t>
            </a:r>
          </a:p>
        </p:txBody>
      </p:sp>
    </p:spTree>
    <p:extLst>
      <p:ext uri="{BB962C8B-B14F-4D97-AF65-F5344CB8AC3E}">
        <p14:creationId xmlns:p14="http://schemas.microsoft.com/office/powerpoint/2010/main" val="41774025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172200"/>
          </a:xfrm>
        </p:spPr>
        <p:txBody>
          <a:bodyPr>
            <a:normAutofit fontScale="85000" lnSpcReduction="20000"/>
          </a:bodyPr>
          <a:lstStyle/>
          <a:p>
            <a:pPr marL="0" indent="0" algn="ctr">
              <a:buNone/>
            </a:pPr>
            <a:r>
              <a:rPr lang="en-US" b="1" dirty="0" smtClean="0"/>
              <a:t>How do you build and implement a curriculum that helps all students learn and achieve to the best of their abilities?</a:t>
            </a:r>
          </a:p>
          <a:p>
            <a:pPr marL="0" indent="0">
              <a:buNone/>
            </a:pPr>
            <a:endParaRPr lang="en-US" dirty="0" smtClean="0"/>
          </a:p>
          <a:p>
            <a:pPr marL="0" indent="0">
              <a:buNone/>
            </a:pPr>
            <a:endParaRPr lang="en-US" dirty="0" smtClean="0"/>
          </a:p>
          <a:p>
            <a:pPr marL="0" indent="0">
              <a:buNone/>
            </a:pPr>
            <a:r>
              <a:rPr lang="en-US" dirty="0" smtClean="0"/>
              <a:t>UDL was first developed in the 1990s by researchers at the Center for Applied Special Technology (CAST). They define UDL as:</a:t>
            </a:r>
          </a:p>
          <a:p>
            <a:pPr marL="0" indent="0">
              <a:buNone/>
            </a:pPr>
            <a:r>
              <a:rPr lang="en-US" dirty="0" smtClean="0"/>
              <a:t> </a:t>
            </a:r>
          </a:p>
          <a:p>
            <a:pPr marL="0" indent="0">
              <a:buNone/>
            </a:pPr>
            <a:r>
              <a:rPr lang="en-US" i="1" dirty="0" smtClean="0">
                <a:effectLst/>
              </a:rPr>
              <a:t>“…a research-based framework for designing curricula – that is educational goals, methods, materials and assessments – that enable all individuals to gain knowledge, skills and enthusiasm for learning. This is accomplished by simultaneously providing rich supports for learning and reducing barriers to the curriculum, while maintaining high achievement standards for all students.”</a:t>
            </a:r>
            <a:endParaRPr lang="en-US" dirty="0" smtClean="0"/>
          </a:p>
          <a:p>
            <a:endParaRPr lang="en-US" dirty="0"/>
          </a:p>
        </p:txBody>
      </p:sp>
    </p:spTree>
    <p:extLst>
      <p:ext uri="{BB962C8B-B14F-4D97-AF65-F5344CB8AC3E}">
        <p14:creationId xmlns:p14="http://schemas.microsoft.com/office/powerpoint/2010/main" val="40194774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cindy.journell\Local Settings\Temporary Internet Files\Content.IE5\8E4OMLII\MC900188491[1].wmf"/>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447800" y="228600"/>
            <a:ext cx="6304853" cy="44958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371600" y="5253335"/>
            <a:ext cx="6858000" cy="923330"/>
          </a:xfrm>
          <a:prstGeom prst="rect">
            <a:avLst/>
          </a:prstGeom>
          <a:noFill/>
        </p:spPr>
        <p:txBody>
          <a:bodyPr wrap="square" rtlCol="0">
            <a:spAutoFit/>
          </a:bodyPr>
          <a:lstStyle/>
          <a:p>
            <a:r>
              <a:rPr lang="en-US" dirty="0" smtClean="0"/>
              <a:t>As we learn about UDL, keep the following keywords front and center in your mind: “flexible,” “alternatives,” “choices,” “anticipate” and “proactive.” </a:t>
            </a:r>
            <a:endParaRPr lang="en-US" dirty="0"/>
          </a:p>
        </p:txBody>
      </p:sp>
    </p:spTree>
    <p:extLst>
      <p:ext uri="{BB962C8B-B14F-4D97-AF65-F5344CB8AC3E}">
        <p14:creationId xmlns:p14="http://schemas.microsoft.com/office/powerpoint/2010/main" val="4143587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Elements of UDL</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 “one-size-fits-all” approach to teaching simply does not work; every child – not just the students  with disabilities – is different from another</a:t>
            </a:r>
          </a:p>
          <a:p>
            <a:r>
              <a:rPr lang="en-US" dirty="0" smtClean="0"/>
              <a:t>Educators must adjust their curricula to fit their students and not ask their students to adjust to the curricula</a:t>
            </a:r>
          </a:p>
          <a:p>
            <a:r>
              <a:rPr lang="en-US" dirty="0" smtClean="0"/>
              <a:t>It is not enough for students to have access to the classroom and the content available in the classroom; they must also have access to </a:t>
            </a:r>
            <a:r>
              <a:rPr lang="en-US" i="1" dirty="0" smtClean="0"/>
              <a:t>learning </a:t>
            </a:r>
            <a:r>
              <a:rPr lang="en-US" dirty="0" smtClean="0"/>
              <a:t>in the way that works best for them</a:t>
            </a:r>
          </a:p>
          <a:p>
            <a:r>
              <a:rPr lang="en-US" dirty="0" smtClean="0"/>
              <a:t>Every child can learn and every child has the right to appropriate instruction</a:t>
            </a:r>
          </a:p>
          <a:p>
            <a:endParaRPr lang="en-US" dirty="0"/>
          </a:p>
        </p:txBody>
      </p:sp>
      <p:pic>
        <p:nvPicPr>
          <p:cNvPr id="2050" name="Picture 2" descr="C:\Documents and Settings\cindy.journell\Local Settings\Temporary Internet Files\Content.IE5\D7QYVACB\MC90039070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0400" y="152400"/>
            <a:ext cx="1860804" cy="14593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99498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5864" y="4800600"/>
            <a:ext cx="3195735" cy="1957388"/>
          </a:xfrm>
          <a:prstGeom prst="rect">
            <a:avLst/>
          </a:prstGeom>
        </p:spPr>
      </p:pic>
      <p:sp>
        <p:nvSpPr>
          <p:cNvPr id="2" name="Title 1"/>
          <p:cNvSpPr>
            <a:spLocks noGrp="1"/>
          </p:cNvSpPr>
          <p:nvPr>
            <p:ph type="title"/>
          </p:nvPr>
        </p:nvSpPr>
        <p:spPr/>
        <p:txBody>
          <a:bodyPr/>
          <a:lstStyle/>
          <a:p>
            <a:r>
              <a:rPr lang="en-US" dirty="0" smtClean="0"/>
              <a:t>Origins of UDL</a:t>
            </a:r>
            <a:endParaRPr lang="en-US" dirty="0"/>
          </a:p>
        </p:txBody>
      </p:sp>
      <p:sp>
        <p:nvSpPr>
          <p:cNvPr id="3" name="Content Placeholder 2"/>
          <p:cNvSpPr>
            <a:spLocks noGrp="1"/>
          </p:cNvSpPr>
          <p:nvPr>
            <p:ph idx="1"/>
          </p:nvPr>
        </p:nvSpPr>
        <p:spPr>
          <a:xfrm>
            <a:off x="457200" y="1143000"/>
            <a:ext cx="8229600" cy="5486400"/>
          </a:xfrm>
        </p:spPr>
        <p:txBody>
          <a:bodyPr>
            <a:normAutofit fontScale="85000" lnSpcReduction="20000"/>
          </a:bodyPr>
          <a:lstStyle/>
          <a:p>
            <a:r>
              <a:rPr lang="en-US" dirty="0" smtClean="0"/>
              <a:t>The principles of Universal Design for Learning (UDL) emerged as a result of the universal design movement in architecture and product development that began in the early 1980s. At that time, society began to address access to public facilities by eliminating architectural barriers. The concept of universal design was created by architect Ron Mace, who was frustrated by the many buildings that did not take into account all of the different kinds of people who would be using them. He defined universal design as:</a:t>
            </a:r>
          </a:p>
          <a:p>
            <a:pPr marL="0" indent="0">
              <a:buNone/>
            </a:pPr>
            <a:r>
              <a:rPr lang="en-US" dirty="0" smtClean="0"/>
              <a:t> </a:t>
            </a:r>
          </a:p>
          <a:p>
            <a:pPr marL="0" indent="0">
              <a:buNone/>
            </a:pPr>
            <a:r>
              <a:rPr lang="en-US" dirty="0" smtClean="0"/>
              <a:t>“…the design of products and environments to be usable by all people, to the greatest extent possible, without the need of adaptation or specialized design.”</a:t>
            </a:r>
          </a:p>
          <a:p>
            <a:pPr marL="0" indent="0">
              <a:buNone/>
            </a:pPr>
            <a:r>
              <a:rPr lang="en-US" dirty="0" smtClean="0"/>
              <a:t> </a:t>
            </a:r>
          </a:p>
        </p:txBody>
      </p:sp>
    </p:spTree>
    <p:extLst>
      <p:ext uri="{BB962C8B-B14F-4D97-AF65-F5344CB8AC3E}">
        <p14:creationId xmlns:p14="http://schemas.microsoft.com/office/powerpoint/2010/main" val="23331119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Theory Behind UDL</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The</a:t>
            </a:r>
            <a:r>
              <a:rPr lang="en-US" b="1" dirty="0" smtClean="0"/>
              <a:t> recognition network</a:t>
            </a:r>
            <a:r>
              <a:rPr lang="en-US" dirty="0" smtClean="0"/>
              <a:t> is where we process information gathered by our senses, e.g. words that we have read or heard, images that we have seen and objects that we have touched. This network is all about the information coming INTO our brains and represents the “what” of learning.</a:t>
            </a:r>
          </a:p>
          <a:p>
            <a:r>
              <a:rPr lang="en-US" dirty="0" smtClean="0"/>
              <a:t>The </a:t>
            </a:r>
            <a:r>
              <a:rPr lang="en-US" b="1" dirty="0" smtClean="0"/>
              <a:t>strategic network</a:t>
            </a:r>
            <a:r>
              <a:rPr lang="en-US" dirty="0" smtClean="0"/>
              <a:t> helps us to organize our ideas and then plan and carry out tasks based on these ideas. When we answer a question on a test or build a diorama, we are using the strategic network. This network is largely about information going from our brains OUT TO our muscles so that we can act. It is the “how” of learning.</a:t>
            </a:r>
          </a:p>
          <a:p>
            <a:r>
              <a:rPr lang="en-US" dirty="0" smtClean="0"/>
              <a:t>The </a:t>
            </a:r>
            <a:r>
              <a:rPr lang="en-US" b="1" dirty="0" smtClean="0"/>
              <a:t>affective network</a:t>
            </a:r>
            <a:r>
              <a:rPr lang="en-US" dirty="0" smtClean="0"/>
              <a:t> is about which things interest and challenge us. For example, when a child becomes excited about math because he can use it to measure the speed of a rocket (as opposed to using numbers in a more abstract way), it is because his affective network is engaged by the idea of the rocket. The affective network is about the “why” of learning, the activities or ideas that MOTIVATE us to learn</a:t>
            </a:r>
          </a:p>
          <a:p>
            <a:endParaRPr lang="en-US" dirty="0"/>
          </a:p>
        </p:txBody>
      </p:sp>
      <p:pic>
        <p:nvPicPr>
          <p:cNvPr id="3074" name="Picture 2" descr="C:\Documents and Settings\cindy.journell\Local Settings\Temporary Internet Files\Content.IE5\UFYB5Z4Q\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7600" y="69145"/>
            <a:ext cx="1249230" cy="14703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81284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Main Principles</a:t>
            </a:r>
            <a:endParaRPr lang="en-US" dirty="0"/>
          </a:p>
        </p:txBody>
      </p:sp>
      <p:sp>
        <p:nvSpPr>
          <p:cNvPr id="3" name="Content Placeholder 2"/>
          <p:cNvSpPr>
            <a:spLocks noGrp="1"/>
          </p:cNvSpPr>
          <p:nvPr>
            <p:ph idx="1"/>
          </p:nvPr>
        </p:nvSpPr>
        <p:spPr/>
        <p:txBody>
          <a:bodyPr/>
          <a:lstStyle/>
          <a:p>
            <a:pPr marL="0" indent="0" algn="ctr">
              <a:buNone/>
            </a:pPr>
            <a:r>
              <a:rPr lang="en-US" sz="6000" dirty="0" smtClean="0"/>
              <a:t>Representation</a:t>
            </a:r>
          </a:p>
          <a:p>
            <a:pPr marL="0" indent="0" algn="ctr">
              <a:buNone/>
            </a:pPr>
            <a:r>
              <a:rPr lang="en-US" sz="6000" dirty="0" smtClean="0"/>
              <a:t>Action and Expression</a:t>
            </a:r>
          </a:p>
          <a:p>
            <a:pPr marL="0" indent="0" algn="ctr">
              <a:buNone/>
            </a:pPr>
            <a:r>
              <a:rPr lang="en-US" sz="6000" dirty="0" smtClean="0"/>
              <a:t>Engagement</a:t>
            </a:r>
          </a:p>
          <a:p>
            <a:pPr marL="0" indent="0">
              <a:buNone/>
            </a:pPr>
            <a:endParaRPr lang="en-US" dirty="0"/>
          </a:p>
        </p:txBody>
      </p:sp>
    </p:spTree>
    <p:extLst>
      <p:ext uri="{BB962C8B-B14F-4D97-AF65-F5344CB8AC3E}">
        <p14:creationId xmlns:p14="http://schemas.microsoft.com/office/powerpoint/2010/main" val="27831825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Goals</a:t>
            </a:r>
          </a:p>
          <a:p>
            <a:r>
              <a:rPr lang="en-US" dirty="0" smtClean="0"/>
              <a:t>Instructional Materials</a:t>
            </a:r>
          </a:p>
          <a:p>
            <a:r>
              <a:rPr lang="en-US" dirty="0" smtClean="0"/>
              <a:t>Instructional Methods</a:t>
            </a:r>
          </a:p>
          <a:p>
            <a:r>
              <a:rPr lang="en-US" dirty="0" smtClean="0"/>
              <a:t>Assessments</a:t>
            </a:r>
          </a:p>
          <a:p>
            <a:pPr marL="0" indent="0">
              <a:buNone/>
            </a:pPr>
            <a:endParaRPr lang="en-US" dirty="0" smtClean="0"/>
          </a:p>
          <a:p>
            <a:pPr marL="0" indent="0" algn="ctr">
              <a:buNone/>
            </a:pPr>
            <a:r>
              <a:rPr lang="en-US" sz="2600" i="1" dirty="0" smtClean="0"/>
              <a:t>In every area of the curriculum, the key to using UDL is to reduce or eliminate barriers to student learning. This requires applying UDL’s 3 main principles of representation, action and expression, and engagement in a systematic way. Even excellent teachers can unintentionally have barriers that prevent some students from learning.</a:t>
            </a:r>
            <a:endParaRPr lang="en-US" sz="2600" i="1" dirty="0"/>
          </a:p>
        </p:txBody>
      </p:sp>
    </p:spTree>
    <p:extLst>
      <p:ext uri="{BB962C8B-B14F-4D97-AF65-F5344CB8AC3E}">
        <p14:creationId xmlns:p14="http://schemas.microsoft.com/office/powerpoint/2010/main" val="1650134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0" y="354376"/>
            <a:ext cx="5532120" cy="6059412"/>
          </a:xfrm>
          <a:prstGeom prst="rect">
            <a:avLst/>
          </a:prstGeom>
        </p:spPr>
      </p:pic>
      <p:sp>
        <p:nvSpPr>
          <p:cNvPr id="2" name="TextBox 1"/>
          <p:cNvSpPr txBox="1"/>
          <p:nvPr/>
        </p:nvSpPr>
        <p:spPr>
          <a:xfrm>
            <a:off x="381000" y="6397968"/>
            <a:ext cx="3886200" cy="369332"/>
          </a:xfrm>
          <a:prstGeom prst="rect">
            <a:avLst/>
          </a:prstGeom>
          <a:noFill/>
        </p:spPr>
        <p:txBody>
          <a:bodyPr wrap="square" rtlCol="0">
            <a:spAutoFit/>
          </a:bodyPr>
          <a:lstStyle/>
          <a:p>
            <a:r>
              <a:rPr lang="en-US" dirty="0"/>
              <a:t>http://udlwheel.mdonlinegrants.org/</a:t>
            </a:r>
          </a:p>
        </p:txBody>
      </p:sp>
    </p:spTree>
    <p:extLst>
      <p:ext uri="{BB962C8B-B14F-4D97-AF65-F5344CB8AC3E}">
        <p14:creationId xmlns:p14="http://schemas.microsoft.com/office/powerpoint/2010/main" val="26772497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491</TotalTime>
  <Words>1378</Words>
  <Application>Microsoft Office PowerPoint</Application>
  <PresentationFormat>On-screen Show (4:3)</PresentationFormat>
  <Paragraphs>60</Paragraphs>
  <Slides>10</Slides>
  <Notes>5</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Universal Design for Learning</vt:lpstr>
      <vt:lpstr>PowerPoint Presentation</vt:lpstr>
      <vt:lpstr>PowerPoint Presentation</vt:lpstr>
      <vt:lpstr>Key Elements of UDL</vt:lpstr>
      <vt:lpstr>Origins of UDL</vt:lpstr>
      <vt:lpstr>Theory Behind UDL</vt:lpstr>
      <vt:lpstr>Three Main Principles</vt:lpstr>
      <vt:lpstr>How?</vt:lpstr>
      <vt:lpstr>PowerPoint Presentation</vt:lpstr>
      <vt:lpstr>Interactive Activity</vt:lpstr>
    </vt:vector>
  </TitlesOfParts>
  <Company>fcps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Journell-Hoch,Cindy D</dc:creator>
  <cp:lastModifiedBy>FCPS</cp:lastModifiedBy>
  <cp:revision>7</cp:revision>
  <dcterms:created xsi:type="dcterms:W3CDTF">2012-05-08T02:38:35Z</dcterms:created>
  <dcterms:modified xsi:type="dcterms:W3CDTF">2012-05-08T20:21:58Z</dcterms:modified>
</cp:coreProperties>
</file>